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3" r:id="rId1"/>
  </p:sldMasterIdLst>
  <p:notesMasterIdLst>
    <p:notesMasterId r:id="rId9"/>
  </p:notesMasterIdLst>
  <p:handoutMasterIdLst>
    <p:handoutMasterId r:id="rId10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4A8"/>
    <a:srgbClr val="0069B2"/>
    <a:srgbClr val="868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3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  <p:guide orient="horz" pos="22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966" y="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14.08.2018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‹Nr.›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14.08.2018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" y="3028950"/>
            <a:ext cx="1406159" cy="10038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11" y="3028950"/>
            <a:ext cx="1406160" cy="1003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49" y="3028950"/>
            <a:ext cx="1406159" cy="100388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71" y="3028950"/>
            <a:ext cx="1406159" cy="10038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43" y="3028950"/>
            <a:ext cx="1406159" cy="100388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66" y="3028950"/>
            <a:ext cx="1406159" cy="100388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77" y="3024307"/>
            <a:ext cx="1406159" cy="100388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087" y="3024146"/>
            <a:ext cx="1406159" cy="1003883"/>
          </a:xfrm>
          <a:prstGeom prst="rect">
            <a:avLst/>
          </a:prstGeom>
        </p:spPr>
      </p:pic>
      <p:sp>
        <p:nvSpPr>
          <p:cNvPr id="40" name="Rechteck 39"/>
          <p:cNvSpPr/>
          <p:nvPr userDrawn="1"/>
        </p:nvSpPr>
        <p:spPr>
          <a:xfrm>
            <a:off x="0" y="4122964"/>
            <a:ext cx="12192000" cy="2735036"/>
          </a:xfrm>
          <a:prstGeom prst="rect">
            <a:avLst/>
          </a:prstGeom>
          <a:solidFill>
            <a:srgbClr val="00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feld 40"/>
          <p:cNvSpPr txBox="1"/>
          <p:nvPr userDrawn="1"/>
        </p:nvSpPr>
        <p:spPr>
          <a:xfrm>
            <a:off x="9657840" y="6249165"/>
            <a:ext cx="240141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B1DFC1E4-5604-4327-B0E7-13AF554735A1}" type="datetime4">
              <a:rPr lang="en-US" sz="1400" smtClean="0">
                <a:solidFill>
                  <a:srgbClr val="FFFFFF"/>
                </a:solidFill>
                <a:latin typeface="+mj-lt"/>
              </a:rPr>
              <a:t>August 14, 2018</a:t>
            </a:fld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Textfeld 41"/>
          <p:cNvSpPr txBox="1"/>
          <p:nvPr userDrawn="1"/>
        </p:nvSpPr>
        <p:spPr>
          <a:xfrm>
            <a:off x="435340" y="4488147"/>
            <a:ext cx="11469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Flexible Electrical Networks FEN </a:t>
            </a:r>
          </a:p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Research Campus</a:t>
            </a:r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38" y="332028"/>
            <a:ext cx="193717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248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6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&lt;</a:t>
            </a:r>
            <a:r>
              <a:rPr lang="de-DE" dirty="0" err="1"/>
              <a:t>Presentation</a:t>
            </a:r>
            <a:r>
              <a:rPr lang="de-DE" dirty="0"/>
              <a:t> title&gt;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196800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&lt;</a:t>
            </a:r>
            <a:r>
              <a:rPr lang="de-DE" dirty="0" err="1"/>
              <a:t>Subtitle</a:t>
            </a:r>
            <a:r>
              <a:rPr lang="de-DE" dirty="0"/>
              <a:t>&gt;</a:t>
            </a:r>
            <a:endParaRPr lang="en-US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 userDrawn="1"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383117" y="6210222"/>
            <a:ext cx="1142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+mj-lt"/>
              </a:rPr>
              <a:t>Funded</a:t>
            </a:r>
            <a:r>
              <a:rPr lang="de-DE" sz="1400" b="1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by the Federal Ministry of Education and Research (BMBF), </a:t>
            </a:r>
          </a:p>
          <a:p>
            <a:r>
              <a:rPr lang="en-US" sz="1400" b="1" dirty="0">
                <a:latin typeface="+mj-lt"/>
              </a:rPr>
              <a:t>Flexible Electrical Networks (FEN) Research Campus</a:t>
            </a:r>
            <a:endParaRPr lang="de-DE" sz="1400" b="1" dirty="0">
              <a:latin typeface="+mj-lt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088807"/>
            <a:ext cx="11426297" cy="4680168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 baseline="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5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83117" y="1089025"/>
            <a:ext cx="7440085" cy="467995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8064500" y="1089025"/>
            <a:ext cx="3744384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950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rgbClr val="0069B2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6" y="5269443"/>
            <a:ext cx="11412889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>
                <a:latin typeface="+mj-lt"/>
              </a:defRPr>
            </a:lvl1pPr>
          </a:lstStyle>
          <a:p>
            <a:pPr lvl="0"/>
            <a:r>
              <a:rPr lang="de-DE" dirty="0"/>
              <a:t>&lt;Picture title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383117" y="1089026"/>
            <a:ext cx="11413067" cy="405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2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11425767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 Officer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47" name="Textplatzhalter 4"/>
          <p:cNvSpPr txBox="1">
            <a:spLocks/>
          </p:cNvSpPr>
          <p:nvPr userDrawn="1"/>
        </p:nvSpPr>
        <p:spPr>
          <a:xfrm>
            <a:off x="8794497" y="4569905"/>
            <a:ext cx="3014387" cy="1358337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8" name="Gruppieren 37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9" name="Gruppieren 38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40" name="Gruppieren 39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3" name="Textfeld 52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4" name="Grafik 53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41" name="Gruppieren 40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51" name="Textfeld 5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2" name="Grafik 5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48" name="Gruppieren 4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0" name="Grafik 4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3615860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>
                <a:solidFill>
                  <a:schemeClr val="accent5"/>
                </a:solidFill>
                <a:latin typeface="+mj-lt"/>
              </a:rPr>
              <a:t>Campus-Boulevard 79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22" name="Title 1"/>
          <p:cNvSpPr txBox="1">
            <a:spLocks/>
          </p:cNvSpPr>
          <p:nvPr userDrawn="1"/>
        </p:nvSpPr>
        <p:spPr>
          <a:xfrm>
            <a:off x="4288069" y="3760715"/>
            <a:ext cx="4943016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Dr.-Ing. Peter Lürkens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Scientific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Medium Voltage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en-US" sz="1400" b="0" dirty="0">
                <a:solidFill>
                  <a:schemeClr val="accent5"/>
                </a:solidFill>
                <a:latin typeface="+mj-lt"/>
              </a:rPr>
              <a:t>Flexible Electrical Networks FEN Research Campus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de-DE" sz="1400" b="0" dirty="0">
                <a:solidFill>
                  <a:schemeClr val="accent5"/>
                </a:solidFill>
                <a:latin typeface="+mj-lt"/>
              </a:rPr>
              <a:t>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pluerkens@FENaachen.net</a:t>
            </a:r>
          </a:p>
        </p:txBody>
      </p:sp>
      <p:sp>
        <p:nvSpPr>
          <p:cNvPr id="43" name="Textplatzhalter 4"/>
          <p:cNvSpPr txBox="1">
            <a:spLocks/>
          </p:cNvSpPr>
          <p:nvPr userDrawn="1"/>
        </p:nvSpPr>
        <p:spPr>
          <a:xfrm>
            <a:off x="9413307" y="4445769"/>
            <a:ext cx="2395576" cy="1459125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2" name="Gruppieren 31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4" name="Gruppieren 33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7" name="Textfeld 56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8" name="Grafik 57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35" name="Gruppieren 34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37" name="Gruppieren 36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41" name="Textfeld 4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2" name="Grafik 4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38" name="Gruppieren 3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39" name="Textfeld 3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0" name="Grafik 3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383118" y="8143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9168874" y="6316682"/>
            <a:ext cx="1107997" cy="287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852C51D8-1FD6-4069-872C-7A5A70696072}" type="slidenum">
              <a:rPr lang="en-US" sz="1200" smtClean="0">
                <a:latin typeface="+mj-lt"/>
              </a:rPr>
              <a:t>‹Nr.›</a:t>
            </a:fld>
            <a:endParaRPr lang="en-US" sz="1200" dirty="0"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25" r:id="rId2"/>
    <p:sldLayoutId id="2147483826" r:id="rId3"/>
    <p:sldLayoutId id="2147483829" r:id="rId4"/>
    <p:sldLayoutId id="2147483830" r:id="rId5"/>
    <p:sldLayoutId id="2147483887" r:id="rId6"/>
    <p:sldLayoutId id="2147483886" r:id="rId7"/>
    <p:sldLayoutId id="2147483885" r:id="rId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1457" userDrawn="1">
          <p15:clr>
            <a:srgbClr val="F26B43"/>
          </p15:clr>
        </p15:guide>
        <p15:guide id="1" orient="horz" pos="2863" userDrawn="1">
          <p15:clr>
            <a:srgbClr val="F26B43"/>
          </p15:clr>
        </p15:guide>
        <p15:guide id="2" pos="241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pos="2600" userDrawn="1">
          <p15:clr>
            <a:srgbClr val="F26B43"/>
          </p15:clr>
        </p15:guide>
        <p15:guide id="5" pos="2752" userDrawn="1">
          <p15:clr>
            <a:srgbClr val="F26B43"/>
          </p15:clr>
        </p15:guide>
        <p15:guide id="6" pos="4928" userDrawn="1">
          <p15:clr>
            <a:srgbClr val="F26B43"/>
          </p15:clr>
        </p15:guide>
        <p15:guide id="7" pos="5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7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D53C1-8992-4876-B03E-2A9B1FA34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A2672F-118F-4CF6-9D99-D24501DA9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Goals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2 </a:t>
            </a:r>
            <a:r>
              <a:rPr lang="de-DE" dirty="0" err="1"/>
              <a:t>weeks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35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E2192-260C-4805-8B83-F42E5427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845813-28BC-46A7-9103-12929CEFDA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Christoph </a:t>
            </a:r>
            <a:r>
              <a:rPr lang="de-DE" dirty="0" err="1"/>
              <a:t>this</a:t>
            </a:r>
            <a:r>
              <a:rPr lang="de-DE" dirty="0"/>
              <a:t> Wednesday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project‘s</a:t>
            </a:r>
            <a:r>
              <a:rPr lang="de-DE" dirty="0"/>
              <a:t> code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 err="1"/>
              <a:t>Pandapower</a:t>
            </a:r>
            <a:r>
              <a:rPr lang="de-DE" dirty="0"/>
              <a:t> and OPF</a:t>
            </a:r>
          </a:p>
          <a:p>
            <a:r>
              <a:rPr lang="de-DE" dirty="0" err="1"/>
              <a:t>FlAixEnergy</a:t>
            </a:r>
            <a:r>
              <a:rPr lang="de-DE" dirty="0"/>
              <a:t> GUI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034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A519F-1FC2-4BD7-8D59-F3E4B0AD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8CDB8B-FF51-4EA8-8011-9453FAB0EA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I am </a:t>
            </a:r>
            <a:r>
              <a:rPr lang="de-DE" dirty="0" err="1"/>
              <a:t>using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Python</a:t>
            </a:r>
          </a:p>
          <a:p>
            <a:pPr lvl="2"/>
            <a:r>
              <a:rPr lang="de-DE" dirty="0"/>
              <a:t>Spyder → </a:t>
            </a:r>
            <a:r>
              <a:rPr lang="de-DE" dirty="0" err="1"/>
              <a:t>Pandapower</a:t>
            </a:r>
            <a:r>
              <a:rPr lang="de-DE" dirty="0"/>
              <a:t>, </a:t>
            </a:r>
            <a:r>
              <a:rPr lang="de-DE" dirty="0" err="1"/>
              <a:t>Renewables</a:t>
            </a:r>
            <a:r>
              <a:rPr lang="de-DE" dirty="0"/>
              <a:t> Ninja, Google Maps, </a:t>
            </a:r>
            <a:r>
              <a:rPr lang="de-DE" dirty="0" err="1"/>
              <a:t>etc</a:t>
            </a:r>
            <a:endParaRPr lang="de-DE" dirty="0"/>
          </a:p>
          <a:p>
            <a:pPr lvl="3"/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analize</a:t>
            </a:r>
            <a:r>
              <a:rPr lang="de-DE" dirty="0"/>
              <a:t>, </a:t>
            </a:r>
            <a:r>
              <a:rPr lang="de-DE" dirty="0" err="1"/>
              <a:t>manipulate</a:t>
            </a:r>
            <a:r>
              <a:rPr lang="de-DE" dirty="0"/>
              <a:t>, </a:t>
            </a:r>
            <a:r>
              <a:rPr lang="de-DE" dirty="0" err="1"/>
              <a:t>troubleshoot</a:t>
            </a:r>
            <a:r>
              <a:rPr lang="de-DE" dirty="0"/>
              <a:t>, and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easy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Variable Explorer</a:t>
            </a:r>
          </a:p>
          <a:p>
            <a:pPr lvl="2"/>
            <a:r>
              <a:rPr lang="de-DE" dirty="0" err="1"/>
              <a:t>PyCharm</a:t>
            </a:r>
            <a:r>
              <a:rPr lang="de-DE" dirty="0"/>
              <a:t> → GUI</a:t>
            </a:r>
          </a:p>
          <a:p>
            <a:pPr lvl="3"/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manipulate</a:t>
            </a:r>
            <a:r>
              <a:rPr lang="de-DE" dirty="0"/>
              <a:t> different </a:t>
            </a:r>
            <a:r>
              <a:rPr lang="de-DE" dirty="0" err="1"/>
              <a:t>classes</a:t>
            </a:r>
            <a:r>
              <a:rPr lang="de-DE" dirty="0"/>
              <a:t>, </a:t>
            </a:r>
            <a:r>
              <a:rPr lang="de-DE" dirty="0" err="1"/>
              <a:t>functions</a:t>
            </a:r>
            <a:r>
              <a:rPr lang="de-DE" dirty="0"/>
              <a:t>, and variables in a larger code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GUI‘s</a:t>
            </a:r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I am </a:t>
            </a:r>
            <a:r>
              <a:rPr lang="de-DE" dirty="0" err="1"/>
              <a:t>using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Mention GitHub </a:t>
            </a:r>
            <a:r>
              <a:rPr lang="de-DE" dirty="0" err="1"/>
              <a:t>repo</a:t>
            </a:r>
            <a:r>
              <a:rPr lang="de-DE" dirty="0"/>
              <a:t> → </a:t>
            </a:r>
            <a:r>
              <a:rPr lang="de-DE" dirty="0" err="1"/>
              <a:t>Gonca</a:t>
            </a:r>
            <a:r>
              <a:rPr lang="de-DE" dirty="0"/>
              <a:t>,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Christoph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? → Wiki → </a:t>
            </a:r>
            <a:r>
              <a:rPr lang="de-DE" dirty="0" err="1"/>
              <a:t>Documentation</a:t>
            </a:r>
            <a:endParaRPr lang="de-DE" dirty="0"/>
          </a:p>
          <a:p>
            <a:pPr lvl="1"/>
            <a:r>
              <a:rPr lang="de-DE" dirty="0" err="1"/>
              <a:t>Pandapower</a:t>
            </a:r>
            <a:endParaRPr lang="de-DE" dirty="0"/>
          </a:p>
          <a:p>
            <a:pPr lvl="1"/>
            <a:r>
              <a:rPr lang="de-DE" dirty="0" err="1"/>
              <a:t>Tkinter</a:t>
            </a:r>
            <a:endParaRPr lang="de-DE" dirty="0"/>
          </a:p>
          <a:p>
            <a:pPr lvl="1"/>
            <a:r>
              <a:rPr lang="de-DE" dirty="0"/>
              <a:t> </a:t>
            </a:r>
            <a:r>
              <a:rPr lang="de-DE" dirty="0" err="1"/>
              <a:t>Renewables</a:t>
            </a:r>
            <a:r>
              <a:rPr lang="de-DE" dirty="0"/>
              <a:t> Ninja</a:t>
            </a:r>
          </a:p>
          <a:p>
            <a:pPr lvl="1"/>
            <a:r>
              <a:rPr lang="de-DE" dirty="0"/>
              <a:t>Google Maps ??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I‘m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on </a:t>
            </a:r>
            <a:r>
              <a:rPr lang="de-DE" dirty="0" err="1"/>
              <a:t>pandapower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Mention </a:t>
            </a:r>
            <a:r>
              <a:rPr lang="de-DE" dirty="0" err="1"/>
              <a:t>the</a:t>
            </a:r>
            <a:r>
              <a:rPr lang="de-DE" dirty="0"/>
              <a:t> Newton-Raphson Method</a:t>
            </a:r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Problem?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389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96880-FE64-4142-85BB-59ED4DA7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Pandapower</a:t>
            </a:r>
            <a:r>
              <a:rPr lang="de-DE" dirty="0"/>
              <a:t> and OPF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BBD1B8-FCBE-49D0-BFC1-6C7D3FB0C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Resulting</a:t>
            </a:r>
            <a:r>
              <a:rPr lang="de-DE" dirty="0"/>
              <a:t> Cluster </a:t>
            </a:r>
            <a:r>
              <a:rPr lang="de-DE" dirty="0" err="1"/>
              <a:t>Map</a:t>
            </a:r>
            <a:r>
              <a:rPr lang="de-DE" dirty="0"/>
              <a:t>: plan A </a:t>
            </a:r>
            <a:r>
              <a:rPr lang="de-DE" dirty="0" err="1"/>
              <a:t>or</a:t>
            </a:r>
            <a:r>
              <a:rPr lang="de-DE" dirty="0"/>
              <a:t> plan B?</a:t>
            </a:r>
          </a:p>
          <a:p>
            <a:pPr lvl="1"/>
            <a:r>
              <a:rPr lang="de-DE" dirty="0"/>
              <a:t>Plan A: Load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  <a:p>
            <a:pPr lvl="1"/>
            <a:r>
              <a:rPr lang="de-DE" dirty="0"/>
              <a:t>Plan B: </a:t>
            </a:r>
            <a:r>
              <a:rPr lang="de-DE" dirty="0" err="1"/>
              <a:t>Directional</a:t>
            </a:r>
            <a:r>
              <a:rPr lang="de-DE" dirty="0"/>
              <a:t> Generator-</a:t>
            </a:r>
            <a:r>
              <a:rPr lang="de-DE" dirty="0" err="1"/>
              <a:t>to</a:t>
            </a:r>
            <a:r>
              <a:rPr lang="de-DE" dirty="0"/>
              <a:t>-Consumer </a:t>
            </a:r>
            <a:r>
              <a:rPr lang="de-DE" dirty="0" err="1"/>
              <a:t>map</a:t>
            </a:r>
            <a:endParaRPr lang="en-CA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automate</a:t>
            </a:r>
            <a:r>
              <a:rPr lang="de-DE" dirty="0"/>
              <a:t>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pandapower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79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C3DAF-5AFD-4C48-8DD0-D5ED4699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FlAixEnergy</a:t>
            </a:r>
            <a:r>
              <a:rPr lang="de-DE" dirty="0"/>
              <a:t> GUI</a:t>
            </a:r>
            <a:endParaRPr lang="en-CA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E46324-9E91-4731-AE30-FCE66C35B8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Fix </a:t>
            </a:r>
            <a:r>
              <a:rPr lang="de-DE" dirty="0" err="1"/>
              <a:t>selecting</a:t>
            </a:r>
            <a:r>
              <a:rPr lang="de-DE" dirty="0"/>
              <a:t> </a:t>
            </a:r>
            <a:r>
              <a:rPr lang="de-DE" dirty="0" err="1"/>
              <a:t>pandapower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Input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displaying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on Output </a:t>
            </a:r>
            <a:r>
              <a:rPr lang="de-DE" dirty="0" err="1"/>
              <a:t>Window</a:t>
            </a:r>
            <a:endParaRPr lang="de-DE" dirty="0"/>
          </a:p>
          <a:p>
            <a:r>
              <a:rPr lang="de-DE" dirty="0" err="1"/>
              <a:t>Make</a:t>
            </a:r>
            <a:r>
              <a:rPr lang="de-DE" dirty="0"/>
              <a:t> GUI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friendly</a:t>
            </a:r>
            <a:r>
              <a:rPr lang="de-DE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047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640023"/>
      </p:ext>
    </p:extLst>
  </p:cSld>
  <p:clrMapOvr>
    <a:masterClrMapping/>
  </p:clrMapOvr>
</p:sld>
</file>

<file path=ppt/theme/theme1.xml><?xml version="1.0" encoding="utf-8"?>
<a:theme xmlns:a="http://schemas.openxmlformats.org/drawingml/2006/main" name="FEN_Aachen">
  <a:themeElements>
    <a:clrScheme name="FEN Aachen">
      <a:dk1>
        <a:srgbClr val="0069B2"/>
      </a:dk1>
      <a:lt1>
        <a:srgbClr val="BCCDEE"/>
      </a:lt1>
      <a:dk2>
        <a:srgbClr val="378CC6"/>
      </a:dk2>
      <a:lt2>
        <a:srgbClr val="BCCDEE"/>
      </a:lt2>
      <a:accent1>
        <a:srgbClr val="0069B2"/>
      </a:accent1>
      <a:accent2>
        <a:srgbClr val="378CC6"/>
      </a:accent2>
      <a:accent3>
        <a:srgbClr val="BCCDEE"/>
      </a:accent3>
      <a:accent4>
        <a:srgbClr val="000000"/>
      </a:accent4>
      <a:accent5>
        <a:srgbClr val="868789"/>
      </a:accent5>
      <a:accent6>
        <a:srgbClr val="C5C6C8"/>
      </a:accent6>
      <a:hlink>
        <a:srgbClr val="612158"/>
      </a:hlink>
      <a:folHlink>
        <a:srgbClr val="7A6FA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N_Aachen" id="{DA087BFB-7FD6-4C82-9C9A-6BC3ECC94BE5}" vid="{33259307-1F5C-4E0C-A2E3-35904577EC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FEN_Aachen</Template>
  <TotalTime>0</TotalTime>
  <Words>199</Words>
  <Application>Microsoft Office PowerPoint</Application>
  <PresentationFormat>Breitbild</PresentationFormat>
  <Paragraphs>30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Wingdings</vt:lpstr>
      <vt:lpstr>FEN_Aachen</vt:lpstr>
      <vt:lpstr>PowerPoint-Präsentation</vt:lpstr>
      <vt:lpstr>Roadmap</vt:lpstr>
      <vt:lpstr>Overview</vt:lpstr>
      <vt:lpstr>Presentation</vt:lpstr>
      <vt:lpstr>Pandapower and OPF</vt:lpstr>
      <vt:lpstr>FlAixEnergy GUI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Felipe Goncalves</dc:creator>
  <cp:lastModifiedBy>Felipe Goncalves</cp:lastModifiedBy>
  <cp:revision>6</cp:revision>
  <dcterms:created xsi:type="dcterms:W3CDTF">2018-08-14T14:34:00Z</dcterms:created>
  <dcterms:modified xsi:type="dcterms:W3CDTF">2018-08-14T15:17:40Z</dcterms:modified>
</cp:coreProperties>
</file>